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10/8/2019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10/8/2019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Boon Ping</a:t>
            </a:r>
          </a:p>
          <a:p>
            <a:r>
              <a:rPr lang="en-US" sz="2400"/>
              <a:t>Tan Chin Ge</a:t>
            </a:r>
            <a:r>
              <a:rPr lang="en-US" sz="2400" dirty="0"/>
              <a:t>e</a:t>
            </a:r>
          </a:p>
          <a:p>
            <a:r>
              <a:rPr lang="en-US" sz="2400"/>
              <a:t>Han Dongchou Franci</a:t>
            </a:r>
            <a:r>
              <a:rPr lang="en-US" sz="2400" dirty="0"/>
              <a:t>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914399" y="2470025"/>
            <a:ext cx="5372099" cy="3539430"/>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In the program, it is established the optimal C is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It is found that gamma doesn’t have much effect, and it is left at 5.</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6438902" y="2467735"/>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sklearn.svm</a:t>
            </a:r>
            <a:r>
              <a:rPr lang="en-SG" sz="1200" dirty="0">
                <a:solidFill>
                  <a:schemeClr val="bg1"/>
                </a:solidFill>
                <a:latin typeface="Helvetica" panose="020B0604020202020204" pitchFamily="34" charset="0"/>
              </a:rPr>
              <a:t> import SVC</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sklearn.multiclass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OneVsRestClassifier</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auto_deprecated</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svm_pred</a:t>
            </a:r>
            <a:r>
              <a:rPr lang="en-SG" sz="1200" dirty="0">
                <a:solidFill>
                  <a:schemeClr val="bg1"/>
                </a:solidFill>
                <a:latin typeface="Helvetica" panose="020B0604020202020204" pitchFamily="34" charset="0"/>
              </a:rPr>
              <a:t>=predictions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(X_test1,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#optimal C = 4</a:t>
            </a:r>
          </a:p>
        </p:txBody>
      </p:sp>
      <p:sp>
        <p:nvSpPr>
          <p:cNvPr id="8" name="Rectangle 7">
            <a:extLst>
              <a:ext uri="{FF2B5EF4-FFF2-40B4-BE49-F238E27FC236}">
                <a16:creationId xmlns:a16="http://schemas.microsoft.com/office/drawing/2014/main" id="{745339A3-FFC4-4D0F-A478-1EB02099831B}"/>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Penalty is given to each model based on mis-classification type as illustrated by the Confusion Matrix.</a:t>
            </a:r>
          </a:p>
        </p:txBody>
      </p:sp>
    </p:spTree>
    <p:extLst>
      <p:ext uri="{BB962C8B-B14F-4D97-AF65-F5344CB8AC3E}">
        <p14:creationId xmlns:p14="http://schemas.microsoft.com/office/powerpoint/2010/main" val="4035852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3C9BA69-BBF7-43E3-81FD-F0702461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D4D2C7D9-57C7-4B60-9A91-8DDE22001C42}"/>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0090F06-3EFF-4A1B-AF79-5A4BAA8C49D8}"/>
              </a:ext>
            </a:extLst>
          </p:cNvPr>
          <p:cNvSpPr>
            <a:spLocks noGrp="1"/>
          </p:cNvSpPr>
          <p:nvPr>
            <p:ph type="title"/>
          </p:nvPr>
        </p:nvSpPr>
        <p:spPr>
          <a:xfrm>
            <a:off x="838200" y="365125"/>
            <a:ext cx="10515600" cy="75882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3EF529-1AF1-476A-BAD8-D9702F0C4D60}"/>
                  </a:ext>
                </a:extLst>
              </p:cNvPr>
              <p:cNvSpPr>
                <a:spLocks noGrp="1"/>
              </p:cNvSpPr>
              <p:nvPr>
                <p:ph idx="1"/>
              </p:nvPr>
            </p:nvSpPr>
            <p:spPr>
              <a:xfrm>
                <a:off x="838200" y="2314575"/>
                <a:ext cx="10515600" cy="3862388"/>
              </a:xfrm>
            </p:spPr>
            <p:txBody>
              <a:bodyPr/>
              <a:lstStyle/>
              <a:p>
                <a:r>
                  <a:rPr lang="en-MY" dirty="0">
                    <a:solidFill>
                      <a:schemeClr val="bg1"/>
                    </a:solidFill>
                  </a:rPr>
                  <a:t>For each of the 58 tests (features),  the model will compute the Expected Failing Mode and Simulated Failing Mode.</a:t>
                </a:r>
              </a:p>
              <a:p>
                <a:r>
                  <a:rPr lang="en-MY" dirty="0">
                    <a:solidFill>
                      <a:schemeClr val="bg1"/>
                    </a:solidFill>
                  </a:rPr>
                  <a:t>“Expected Failing Mode” is computed based on </a:t>
                </a:r>
                <a:r>
                  <a:rPr lang="en-MY" dirty="0" err="1">
                    <a:solidFill>
                      <a:schemeClr val="bg1"/>
                    </a:solidFill>
                  </a:rPr>
                  <a:t>X_test</a:t>
                </a:r>
                <a:r>
                  <a:rPr lang="en-MY" dirty="0">
                    <a:solidFill>
                      <a:schemeClr val="bg1"/>
                    </a:solidFill>
                  </a:rPr>
                  <a:t> entries with targeted feature set to 1. In each entry, the Entry Significance will be </a:t>
                </a:r>
              </a:p>
              <a:p>
                <a:r>
                  <a:rPr lang="en-MY" dirty="0">
                    <a:solidFill>
                      <a:schemeClr val="bg1"/>
                    </a:solidFill>
                  </a:rPr>
                  <a:t>calculated as </a:t>
                </a:r>
                <a14:m>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m:t>
                            </m:r>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oMath>
                </a14:m>
                <a:r>
                  <a:rPr lang="en-MY" dirty="0">
                    <a:solidFill>
                      <a:schemeClr val="bg1"/>
                    </a:solidFill>
                  </a:rPr>
                  <a:t>. This is because the more unique </a:t>
                </a:r>
              </a:p>
              <a:p>
                <a:r>
                  <a:rPr lang="en-MY" dirty="0">
                    <a:solidFill>
                      <a:schemeClr val="bg1"/>
                    </a:solidFill>
                  </a:rPr>
                  <a:t>the testing result, the greater the significance of the entry. </a:t>
                </a:r>
              </a:p>
            </p:txBody>
          </p:sp>
        </mc:Choice>
        <mc:Fallback>
          <p:sp>
            <p:nvSpPr>
              <p:cNvPr id="3" name="Content Placeholder 2">
                <a:extLst>
                  <a:ext uri="{FF2B5EF4-FFF2-40B4-BE49-F238E27FC236}">
                    <a16:creationId xmlns:a16="http://schemas.microsoft.com/office/drawing/2014/main" id="{603EF529-1AF1-476A-BAD8-D9702F0C4D60}"/>
                  </a:ext>
                </a:extLst>
              </p:cNvPr>
              <p:cNvSpPr>
                <a:spLocks noGrp="1" noRot="1" noChangeAspect="1" noMove="1" noResize="1" noEditPoints="1" noAdjustHandles="1" noChangeArrowheads="1" noChangeShapeType="1" noTextEdit="1"/>
              </p:cNvSpPr>
              <p:nvPr>
                <p:ph idx="1"/>
              </p:nvPr>
            </p:nvSpPr>
            <p:spPr>
              <a:xfrm>
                <a:off x="838200" y="2314575"/>
                <a:ext cx="10515600" cy="3862388"/>
              </a:xfrm>
              <a:blipFill>
                <a:blip r:embed="rId3"/>
                <a:stretch>
                  <a:fillRect l="-1043" t="-2686" r="-696"/>
                </a:stretch>
              </a:blipFill>
            </p:spPr>
            <p:txBody>
              <a:bodyPr/>
              <a:lstStyle/>
              <a:p>
                <a:r>
                  <a:rPr lang="en-SG">
                    <a:noFill/>
                  </a:rPr>
                  <a:t> </a:t>
                </a:r>
              </a:p>
            </p:txBody>
          </p:sp>
        </mc:Fallback>
      </mc:AlternateContent>
    </p:spTree>
    <p:extLst>
      <p:ext uri="{BB962C8B-B14F-4D97-AF65-F5344CB8AC3E}">
        <p14:creationId xmlns:p14="http://schemas.microsoft.com/office/powerpoint/2010/main" val="84132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F5D44F8-C48F-45E5-86A3-7866A53F1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4C33487-2600-47E4-A8D1-9EB9205E3C15}"/>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9396C0C-AE99-406A-A345-F1D6C01A66DA}"/>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34A590-A068-476A-8753-644078520CA5}"/>
                  </a:ext>
                </a:extLst>
              </p:cNvPr>
              <p:cNvSpPr>
                <a:spLocks noGrp="1"/>
              </p:cNvSpPr>
              <p:nvPr>
                <p:ph idx="1"/>
              </p:nvPr>
            </p:nvSpPr>
            <p:spPr/>
            <p:txBody>
              <a:bodyPr>
                <a:normAutofit fontScale="85000" lnSpcReduction="10000"/>
              </a:bodyPr>
              <a:lstStyle/>
              <a:p>
                <a:r>
                  <a:rPr lang="en-MY" dirty="0">
                    <a:solidFill>
                      <a:schemeClr val="bg1"/>
                    </a:solidFill>
                  </a:rPr>
                  <a:t>The total of all Entry Significance will be the sum of weightage. </a:t>
                </a:r>
              </a:p>
              <a:p>
                <a:endParaRPr lang="en-MY"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𝑜𝑡𝑎𝑙</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b="0" i="1" smtClean="0">
                                      <a:solidFill>
                                        <a:srgbClr val="FFFF00"/>
                                      </a:solidFill>
                                      <a:latin typeface="Cambria Math" panose="02040503050406030204" pitchFamily="18" charset="0"/>
                                    </a:rPr>
                                  </m:ctrlPr>
                                </m:naryPr>
                                <m:sub/>
                                <m:sup/>
                                <m:e>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r>
                  <a:rPr lang="en-MY" dirty="0">
                    <a:solidFill>
                      <a:schemeClr val="bg1"/>
                    </a:solidFill>
                  </a:rPr>
                  <a:t>For each failing mode such as SB, ROW and COL, the entry significant will be multiply by SB/ROW/COL data on entry. If failing mode significance is more than 50% of the total, then the feature is expected to be significantly related to the failing mode.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𝑆</m:t>
                      </m:r>
                      <m:r>
                        <a:rPr lang="en-MY" b="0" i="1" smtClean="0">
                          <a:solidFill>
                            <a:srgbClr val="FFFF00"/>
                          </a:solidFill>
                          <a:latin typeface="Cambria Math" panose="02040503050406030204" pitchFamily="18" charset="0"/>
                        </a:rPr>
                        <m:t>𝑖𝑔𝑛𝑖𝑓𝑖𝑐𝑎𝑛𝑐𝑒</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𝑉</m:t>
                              </m:r>
                              <m:r>
                                <a:rPr lang="en-MY" b="0" i="1" smtClean="0">
                                  <a:solidFill>
                                    <a:srgbClr val="FFFF00"/>
                                  </a:solidFill>
                                  <a:latin typeface="Cambria Math" panose="02040503050406030204" pitchFamily="18" charset="0"/>
                                </a:rPr>
                                <m:t>𝑎𝑙𝑢𝑒</m:t>
                              </m:r>
                            </m:num>
                            <m:den>
                              <m:nary>
                                <m:naryPr>
                                  <m:chr m:val="∑"/>
                                  <m:subHide m:val="on"/>
                                  <m:supHide m:val="on"/>
                                  <m:ctrlPr>
                                    <a:rPr lang="en-MY" b="0"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US" b="0" i="1" smtClean="0">
                                      <a:solidFill>
                                        <a:srgbClr val="FFFF00"/>
                                      </a:solidFill>
                                      <a:latin typeface="Cambria Math" panose="02040503050406030204" pitchFamily="18" charset="0"/>
                                    </a:rPr>
                                    <m:t>𝑠</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pPr marL="0" indent="0">
                  <a:buNone/>
                </a:pPr>
                <a:r>
                  <a:rPr lang="en-MY" dirty="0">
                    <a:solidFill>
                      <a:schemeClr val="bg1"/>
                    </a:solidFill>
                  </a:rPr>
                  <a:t>(note: failing mode value can be 1 or 0 and hence must be smaller or equal to total)</a:t>
                </a:r>
              </a:p>
              <a:p>
                <a:pPr marL="0" indent="0">
                  <a:buNone/>
                </a:pPr>
                <a:endParaRPr lang="en-MY" dirty="0">
                  <a:solidFill>
                    <a:schemeClr val="bg1"/>
                  </a:solidFill>
                </a:endParaRPr>
              </a:p>
            </p:txBody>
          </p:sp>
        </mc:Choice>
        <mc:Fallback>
          <p:sp>
            <p:nvSpPr>
              <p:cNvPr id="3" name="Content Placeholder 2">
                <a:extLst>
                  <a:ext uri="{FF2B5EF4-FFF2-40B4-BE49-F238E27FC236}">
                    <a16:creationId xmlns:a16="http://schemas.microsoft.com/office/drawing/2014/main" id="{8E34A590-A068-476A-8753-644078520CA5}"/>
                  </a:ext>
                </a:extLst>
              </p:cNvPr>
              <p:cNvSpPr>
                <a:spLocks noGrp="1" noRot="1" noChangeAspect="1" noMove="1" noResize="1" noEditPoints="1" noAdjustHandles="1" noChangeArrowheads="1" noChangeShapeType="1" noTextEdit="1"/>
              </p:cNvSpPr>
              <p:nvPr>
                <p:ph idx="1"/>
              </p:nvPr>
            </p:nvSpPr>
            <p:spPr>
              <a:blipFill>
                <a:blip r:embed="rId3"/>
                <a:stretch>
                  <a:fillRect l="-928" t="-2661" r="-464"/>
                </a:stretch>
              </a:blipFill>
            </p:spPr>
            <p:txBody>
              <a:bodyPr/>
              <a:lstStyle/>
              <a:p>
                <a:r>
                  <a:rPr lang="en-SG">
                    <a:noFill/>
                  </a:rPr>
                  <a:t> </a:t>
                </a:r>
              </a:p>
            </p:txBody>
          </p:sp>
        </mc:Fallback>
      </mc:AlternateContent>
    </p:spTree>
    <p:extLst>
      <p:ext uri="{BB962C8B-B14F-4D97-AF65-F5344CB8AC3E}">
        <p14:creationId xmlns:p14="http://schemas.microsoft.com/office/powerpoint/2010/main" val="158534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D8F4E2-12CA-4CBB-BA50-FC68525DD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27B1B9C7-F543-455C-8A76-6867D5C7E12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7CFA1B-2C7E-480C-833B-339E50DD9AD8}"/>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9DB513-FE09-4DA4-BB5C-F2DA45DA1339}"/>
                  </a:ext>
                </a:extLst>
              </p:cNvPr>
              <p:cNvSpPr>
                <a:spLocks noGrp="1"/>
              </p:cNvSpPr>
              <p:nvPr>
                <p:ph idx="1"/>
              </p:nvPr>
            </p:nvSpPr>
            <p:spPr/>
            <p:txBody>
              <a:bodyPr/>
              <a:lstStyle/>
              <a:p>
                <a:r>
                  <a:rPr lang="en-MY" dirty="0">
                    <a:solidFill>
                      <a:schemeClr val="bg1"/>
                    </a:solidFill>
                  </a:rPr>
                  <a:t>For each technique, namely DT, MLP, SVM, the most related class to the feature is also found in a similar formula but based on the predicted outcome of each entries.</a:t>
                </a:r>
              </a:p>
              <a:p>
                <a:r>
                  <a:rPr lang="en-MY" dirty="0">
                    <a:solidFill>
                      <a:schemeClr val="bg1"/>
                    </a:solidFill>
                  </a:rPr>
                  <a:t>If the model prediction is matching the expectation, it gets a score. Otherwise n score is given.</a:t>
                </a:r>
              </a:p>
              <a:p>
                <a:r>
                  <a:rPr lang="en-MY" dirty="0">
                    <a:solidFill>
                      <a:schemeClr val="bg1"/>
                    </a:solidFill>
                  </a:rPr>
                  <a:t>The score given to each feature will be</a:t>
                </a:r>
              </a:p>
              <a:p>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𝐸</m:t>
                          </m:r>
                          <m:r>
                            <a:rPr lang="en-MY" b="0" i="1" smtClean="0">
                              <a:solidFill>
                                <a:srgbClr val="FFFF00"/>
                              </a:solidFill>
                              <a:latin typeface="Cambria Math" panose="02040503050406030204" pitchFamily="18" charset="0"/>
                            </a:rPr>
                            <m:t>𝑛𝑡𝑟𝑖𝑒𝑠</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𝑎𝑟𝑔𝑒𝑡</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MY" b="0" i="1" smtClean="0">
                              <a:solidFill>
                                <a:srgbClr val="FFFF00"/>
                              </a:solidFill>
                              <a:latin typeface="Cambria Math" panose="02040503050406030204" pitchFamily="18" charset="0"/>
                            </a:rPr>
                            <m:t>=1</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𝐸𝑛𝑡𝑟𝑖𝑒𝑠</m:t>
                          </m:r>
                        </m:den>
                      </m:f>
                    </m:oMath>
                  </m:oMathPara>
                </a14:m>
                <a:endParaRPr lang="en-MY" dirty="0">
                  <a:solidFill>
                    <a:schemeClr val="bg1"/>
                  </a:solidFill>
                </a:endParaRPr>
              </a:p>
            </p:txBody>
          </p:sp>
        </mc:Choice>
        <mc:Fallback>
          <p:sp>
            <p:nvSpPr>
              <p:cNvPr id="3" name="Content Placeholder 2">
                <a:extLst>
                  <a:ext uri="{FF2B5EF4-FFF2-40B4-BE49-F238E27FC236}">
                    <a16:creationId xmlns:a16="http://schemas.microsoft.com/office/drawing/2014/main" id="{229DB513-FE09-4DA4-BB5C-F2DA45DA13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SG">
                    <a:noFill/>
                  </a:rPr>
                  <a:t> </a:t>
                </a:r>
              </a:p>
            </p:txBody>
          </p:sp>
        </mc:Fallback>
      </mc:AlternateContent>
    </p:spTree>
    <p:extLst>
      <p:ext uri="{BB962C8B-B14F-4D97-AF65-F5344CB8AC3E}">
        <p14:creationId xmlns:p14="http://schemas.microsoft.com/office/powerpoint/2010/main" val="177850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8DCEF0-EC72-4CBB-9CCF-592B7D76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39038BD-2481-4101-8FC7-AC65C1D86E4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A92351-F1A6-4AEC-91BF-DDA6305088F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15F87DA8-CBC5-4BB7-B711-287081F87E1F}"/>
              </a:ext>
            </a:extLst>
          </p:cNvPr>
          <p:cNvSpPr>
            <a:spLocks noGrp="1"/>
          </p:cNvSpPr>
          <p:nvPr>
            <p:ph idx="1"/>
          </p:nvPr>
        </p:nvSpPr>
        <p:spPr/>
        <p:txBody>
          <a:bodyPr>
            <a:normAutofit fontScale="92500" lnSpcReduction="10000"/>
          </a:bodyPr>
          <a:lstStyle/>
          <a:p>
            <a:pPr marL="0" indent="0">
              <a:buNone/>
            </a:pPr>
            <a:r>
              <a:rPr lang="en-MY" sz="3600" i="1" dirty="0">
                <a:solidFill>
                  <a:schemeClr val="bg1"/>
                </a:solidFill>
              </a:rPr>
              <a:t>Example</a:t>
            </a:r>
            <a:r>
              <a:rPr lang="en-MY" dirty="0">
                <a:solidFill>
                  <a:schemeClr val="bg1"/>
                </a:solidFill>
              </a:rPr>
              <a:t>:</a:t>
            </a:r>
          </a:p>
          <a:p>
            <a:pPr marL="0" indent="0">
              <a:buNone/>
            </a:pPr>
            <a:endParaRPr lang="en-MY" dirty="0">
              <a:solidFill>
                <a:schemeClr val="bg1"/>
              </a:solidFill>
            </a:endParaRPr>
          </a:p>
          <a:p>
            <a:pPr marL="0" indent="0">
              <a:buNone/>
            </a:pPr>
            <a:r>
              <a:rPr lang="en-MY" dirty="0">
                <a:solidFill>
                  <a:schemeClr val="bg1"/>
                </a:solidFill>
              </a:rPr>
              <a:t>In a test dataset of 1000 entries, feature A is 1 in 100 entries.</a:t>
            </a:r>
          </a:p>
          <a:p>
            <a:pPr marL="0" indent="0">
              <a:buNone/>
            </a:pPr>
            <a:r>
              <a:rPr lang="en-MY" dirty="0">
                <a:solidFill>
                  <a:schemeClr val="bg1"/>
                </a:solidFill>
              </a:rPr>
              <a:t>In the 1</a:t>
            </a:r>
            <a:r>
              <a:rPr lang="en-MY" baseline="30000" dirty="0">
                <a:solidFill>
                  <a:schemeClr val="bg1"/>
                </a:solidFill>
              </a:rPr>
              <a:t>st</a:t>
            </a:r>
            <a:r>
              <a:rPr lang="en-MY" dirty="0">
                <a:solidFill>
                  <a:schemeClr val="bg1"/>
                </a:solidFill>
              </a:rPr>
              <a:t> entry, Features A,B and C are set to 1, 0, 0. Hence, significance is 1/3=0.33. </a:t>
            </a:r>
          </a:p>
          <a:p>
            <a:pPr marL="0" indent="0">
              <a:buNone/>
            </a:pPr>
            <a:r>
              <a:rPr lang="en-MY" dirty="0">
                <a:solidFill>
                  <a:schemeClr val="bg1"/>
                </a:solidFill>
              </a:rPr>
              <a:t>SB is 1 but COL and ROW are 0. Hence SB significance is 0.33 but B,C is 0.</a:t>
            </a:r>
          </a:p>
          <a:p>
            <a:pPr marL="0" indent="0">
              <a:buNone/>
            </a:pPr>
            <a:r>
              <a:rPr lang="en-MY" dirty="0">
                <a:solidFill>
                  <a:schemeClr val="bg1"/>
                </a:solidFill>
              </a:rPr>
              <a:t>At the 2</a:t>
            </a:r>
            <a:r>
              <a:rPr lang="en-MY" baseline="30000" dirty="0">
                <a:solidFill>
                  <a:schemeClr val="bg1"/>
                </a:solidFill>
              </a:rPr>
              <a:t>nd</a:t>
            </a:r>
            <a:r>
              <a:rPr lang="en-MY" dirty="0">
                <a:solidFill>
                  <a:schemeClr val="bg1"/>
                </a:solidFill>
              </a:rPr>
              <a:t> Entry, Features A,D are set to 1, 0. Significance is ½=0.5 . Total significance is 0.33+0.5=0.83</a:t>
            </a:r>
          </a:p>
          <a:p>
            <a:pPr marL="0" indent="0">
              <a:buNone/>
            </a:pPr>
            <a:r>
              <a:rPr lang="en-MY" dirty="0">
                <a:solidFill>
                  <a:schemeClr val="bg1"/>
                </a:solidFill>
              </a:rPr>
              <a:t>SB and COL is 1 but ROW are 0. Hence SB total significance is 0.83 but B is 0.5 and C is still 0.</a:t>
            </a:r>
          </a:p>
          <a:p>
            <a:pPr marL="0" indent="0">
              <a:buNone/>
            </a:pPr>
            <a:endParaRPr lang="en-MY" dirty="0">
              <a:solidFill>
                <a:schemeClr val="bg1"/>
              </a:solidFill>
            </a:endParaRPr>
          </a:p>
        </p:txBody>
      </p:sp>
    </p:spTree>
    <p:extLst>
      <p:ext uri="{BB962C8B-B14F-4D97-AF65-F5344CB8AC3E}">
        <p14:creationId xmlns:p14="http://schemas.microsoft.com/office/powerpoint/2010/main" val="30023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A016E7C-E90A-417D-A8EE-DA441AC9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BA1C39D-4228-47D7-8C54-EF59AD9DEF21}"/>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E100157-8F7D-48DD-80C7-02D2972A7606}"/>
              </a:ext>
            </a:extLst>
          </p:cNvPr>
          <p:cNvSpPr>
            <a:spLocks noGrp="1"/>
          </p:cNvSpPr>
          <p:nvPr>
            <p:ph type="title"/>
          </p:nvPr>
        </p:nvSpPr>
        <p:spPr>
          <a:xfrm>
            <a:off x="838200" y="365126"/>
            <a:ext cx="10515600" cy="7112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812B8090-523D-4FAE-ADD5-22E4AA0A1D5A}"/>
              </a:ext>
            </a:extLst>
          </p:cNvPr>
          <p:cNvSpPr>
            <a:spLocks noGrp="1"/>
          </p:cNvSpPr>
          <p:nvPr>
            <p:ph idx="1"/>
          </p:nvPr>
        </p:nvSpPr>
        <p:spPr/>
        <p:txBody>
          <a:bodyPr/>
          <a:lstStyle/>
          <a:p>
            <a:r>
              <a:rPr lang="en-MY" dirty="0">
                <a:solidFill>
                  <a:schemeClr val="bg1"/>
                </a:solidFill>
              </a:rPr>
              <a:t>After accounting for all the 100 entries, total significance is 50 while SB is 36, COL is 9, ROW is 1. Hence, we expect SB to be most related to the feature A.</a:t>
            </a:r>
          </a:p>
          <a:p>
            <a:r>
              <a:rPr lang="en-MY" dirty="0">
                <a:solidFill>
                  <a:schemeClr val="bg1"/>
                </a:solidFill>
              </a:rPr>
              <a:t>Using model prediction outcome on the same 100 entries, we found that MLP and SVM chose SB for feature A but DT chose COL.</a:t>
            </a:r>
          </a:p>
          <a:p>
            <a:r>
              <a:rPr lang="en-MY" dirty="0">
                <a:solidFill>
                  <a:schemeClr val="bg1"/>
                </a:solidFill>
              </a:rPr>
              <a:t>Hence, DT gets 0 score for feature A. MLP and SVM gets a score of 100/1000 = 0.1.</a:t>
            </a:r>
          </a:p>
        </p:txBody>
      </p:sp>
    </p:spTree>
    <p:extLst>
      <p:ext uri="{BB962C8B-B14F-4D97-AF65-F5344CB8AC3E}">
        <p14:creationId xmlns:p14="http://schemas.microsoft.com/office/powerpoint/2010/main" val="224223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114F473-51EF-45A9-BAA1-1064F31A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47E949CB-9A08-4277-849E-201A56F080A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3DAB9A-5349-4547-82B9-2C66F1704E2E}"/>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Accuracy</a:t>
            </a:r>
          </a:p>
        </p:txBody>
      </p:sp>
      <p:sp>
        <p:nvSpPr>
          <p:cNvPr id="3" name="Content Placeholder 2">
            <a:extLst>
              <a:ext uri="{FF2B5EF4-FFF2-40B4-BE49-F238E27FC236}">
                <a16:creationId xmlns:a16="http://schemas.microsoft.com/office/drawing/2014/main" id="{0272CFD6-48FF-4845-BE30-14618019C489}"/>
              </a:ext>
            </a:extLst>
          </p:cNvPr>
          <p:cNvSpPr>
            <a:spLocks noGrp="1"/>
          </p:cNvSpPr>
          <p:nvPr>
            <p:ph idx="1"/>
          </p:nvPr>
        </p:nvSpPr>
        <p:spPr>
          <a:xfrm>
            <a:off x="838200" y="2209799"/>
            <a:ext cx="10515600" cy="3967163"/>
          </a:xfrm>
        </p:spPr>
        <p:txBody>
          <a:bodyPr/>
          <a:lstStyle/>
          <a:p>
            <a:r>
              <a:rPr lang="en-MY" dirty="0">
                <a:solidFill>
                  <a:schemeClr val="bg1"/>
                </a:solidFill>
              </a:rPr>
              <a:t>The accuracy of each model will also be added on top of Feature Correlation Score.</a:t>
            </a:r>
          </a:p>
        </p:txBody>
      </p:sp>
    </p:spTree>
    <p:extLst>
      <p:ext uri="{BB962C8B-B14F-4D97-AF65-F5344CB8AC3E}">
        <p14:creationId xmlns:p14="http://schemas.microsoft.com/office/powerpoint/2010/main" val="232452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1601D9E6-FDB1-4D25-A0CA-58F805CC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C09E310-5689-4E08-8DA3-4A4747CA65F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058891E-CDF2-43FA-8819-A6CC0F6FA70E}"/>
              </a:ext>
            </a:extLst>
          </p:cNvPr>
          <p:cNvSpPr>
            <a:spLocks noGrp="1"/>
          </p:cNvSpPr>
          <p:nvPr>
            <p:ph type="title"/>
          </p:nvPr>
        </p:nvSpPr>
        <p:spPr>
          <a:xfrm>
            <a:off x="838200" y="365126"/>
            <a:ext cx="10515600" cy="7683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Mis-classification penalty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95850A-3832-48D1-BCAE-57A34244B6A8}"/>
                  </a:ext>
                </a:extLst>
              </p:cNvPr>
              <p:cNvSpPr>
                <a:spLocks noGrp="1"/>
              </p:cNvSpPr>
              <p:nvPr>
                <p:ph idx="1"/>
              </p:nvPr>
            </p:nvSpPr>
            <p:spPr>
              <a:xfrm>
                <a:off x="838200" y="1920875"/>
                <a:ext cx="10515600" cy="4351338"/>
              </a:xfrm>
            </p:spPr>
            <p:txBody>
              <a:bodyPr>
                <a:normAutofit lnSpcReduction="10000"/>
              </a:bodyPr>
              <a:lstStyle/>
              <a:p>
                <a:r>
                  <a:rPr lang="en-MY" dirty="0">
                    <a:solidFill>
                      <a:schemeClr val="bg1"/>
                    </a:solidFill>
                  </a:rPr>
                  <a:t>In this scenario, not all mis-classification are subjected to penalty.</a:t>
                </a:r>
              </a:p>
              <a:p>
                <a:r>
                  <a:rPr lang="en-MY" dirty="0">
                    <a:solidFill>
                      <a:schemeClr val="bg1"/>
                    </a:solidFill>
                  </a:rPr>
                  <a:t>Cases such as ROW classified as related ROW+SB will be ignored.</a:t>
                </a:r>
              </a:p>
              <a:p>
                <a:r>
                  <a:rPr lang="en-MY" dirty="0">
                    <a:solidFill>
                      <a:schemeClr val="bg1"/>
                    </a:solidFill>
                  </a:rPr>
                  <a:t>Mis-classification as Overkill for valid failing mode or mis-classification as other non-related failing mode will be penalized.</a:t>
                </a:r>
              </a:p>
              <a:p>
                <a:r>
                  <a:rPr lang="en-MY" dirty="0">
                    <a:solidFill>
                      <a:schemeClr val="bg1"/>
                    </a:solidFill>
                  </a:rPr>
                  <a:t>Penalty points are calculated as </a:t>
                </a:r>
              </a:p>
              <a:p>
                <a:pPr>
                  <a:lnSpc>
                    <a:spcPct val="100000"/>
                  </a:lnSpc>
                  <a:spcBef>
                    <a:spcPts val="0"/>
                  </a:spcBef>
                </a:pPr>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𝑖𝑑𝑒𝑛𝑡𝑖𝑓𝑖𝑒𝑑</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𝑚𝑖𝑠𝑚𝑎𝑡𝑐h</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𝑐𝑜𝑛𝑓𝑢𝑠𝑖𝑜𝑛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𝑚𝑎𝑡𝑟𝑖𝑥</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𝑒𝑛𝑡𝑟𝑖𝑒𝑠</m:t>
                          </m:r>
                        </m:den>
                      </m:f>
                    </m:oMath>
                  </m:oMathPara>
                </a14:m>
                <a:endParaRPr lang="en-MY" dirty="0">
                  <a:solidFill>
                    <a:schemeClr val="bg1"/>
                  </a:solidFill>
                </a:endParaRPr>
              </a:p>
              <a:p>
                <a:pPr marL="0" indent="0">
                  <a:buNone/>
                </a:pPr>
                <a:endParaRPr lang="en-MY" dirty="0">
                  <a:solidFill>
                    <a:schemeClr val="bg1"/>
                  </a:solidFill>
                </a:endParaRPr>
              </a:p>
              <a:p>
                <a:r>
                  <a:rPr lang="en-MY" dirty="0">
                    <a:solidFill>
                      <a:schemeClr val="bg1"/>
                    </a:solidFill>
                  </a:rPr>
                  <a:t>Penalized score will be deducted from total score.</a:t>
                </a:r>
              </a:p>
            </p:txBody>
          </p:sp>
        </mc:Choice>
        <mc:Fallback>
          <p:sp>
            <p:nvSpPr>
              <p:cNvPr id="3" name="Content Placeholder 2">
                <a:extLst>
                  <a:ext uri="{FF2B5EF4-FFF2-40B4-BE49-F238E27FC236}">
                    <a16:creationId xmlns:a16="http://schemas.microsoft.com/office/drawing/2014/main" id="{F095850A-3832-48D1-BCAE-57A34244B6A8}"/>
                  </a:ext>
                </a:extLst>
              </p:cNvPr>
              <p:cNvSpPr>
                <a:spLocks noGrp="1" noRot="1" noChangeAspect="1" noMove="1" noResize="1" noEditPoints="1" noAdjustHandles="1" noChangeArrowheads="1" noChangeShapeType="1" noTextEdit="1"/>
              </p:cNvSpPr>
              <p:nvPr>
                <p:ph idx="1"/>
              </p:nvPr>
            </p:nvSpPr>
            <p:spPr>
              <a:xfrm>
                <a:off x="838200" y="1920875"/>
                <a:ext cx="10515600" cy="4351338"/>
              </a:xfrm>
              <a:blipFill>
                <a:blip r:embed="rId3"/>
                <a:stretch>
                  <a:fillRect l="-1043" t="-3081" r="-1739" b="-1401"/>
                </a:stretch>
              </a:blipFill>
            </p:spPr>
            <p:txBody>
              <a:bodyPr/>
              <a:lstStyle/>
              <a:p>
                <a:r>
                  <a:rPr lang="en-SG">
                    <a:noFill/>
                  </a:rPr>
                  <a:t> </a:t>
                </a:r>
              </a:p>
            </p:txBody>
          </p:sp>
        </mc:Fallback>
      </mc:AlternateContent>
    </p:spTree>
    <p:extLst>
      <p:ext uri="{BB962C8B-B14F-4D97-AF65-F5344CB8AC3E}">
        <p14:creationId xmlns:p14="http://schemas.microsoft.com/office/powerpoint/2010/main" val="196313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Best Solution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The Competitive Agent will choose the technique with best Total Score. The detail related to the chosen technique will be displayed.</a:t>
            </a:r>
          </a:p>
          <a:p>
            <a:r>
              <a:rPr lang="en-MY" dirty="0">
                <a:solidFill>
                  <a:schemeClr val="bg1"/>
                </a:solidFill>
              </a:rPr>
              <a:t>The Total Score= Feature Correlation Score + Accuracy Score – Mis-Classification Penalty</a:t>
            </a:r>
          </a:p>
        </p:txBody>
      </p:sp>
    </p:spTree>
    <p:extLst>
      <p:ext uri="{BB962C8B-B14F-4D97-AF65-F5344CB8AC3E}">
        <p14:creationId xmlns:p14="http://schemas.microsoft.com/office/powerpoint/2010/main" val="196515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lstStyle/>
          <a:p>
            <a:r>
              <a:rPr lang="en-MY" dirty="0">
                <a:solidFill>
                  <a:schemeClr val="bg1"/>
                </a:solidFill>
              </a:rPr>
              <a:t>In Memory IC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a:t>
            </a:r>
          </a:p>
          <a:p>
            <a:r>
              <a:rPr lang="en-MY" dirty="0">
                <a:solidFill>
                  <a:schemeClr val="bg1"/>
                </a:solidFill>
              </a:rPr>
              <a:t>Hence, it is hard to predict the nature of failures and currently, most of the verifications are done via manual inspection (after the IC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fontScale="92500"/>
          </a:bodyPr>
          <a:lstStyle/>
          <a:p>
            <a:r>
              <a:rPr lang="en-MY" dirty="0">
                <a:solidFill>
                  <a:schemeClr val="bg1"/>
                </a:solidFill>
              </a:rPr>
              <a:t>A Data Set comprising IC testing data from 58 tests (58 features) and inspected failing mechanisms (8 classes, namely Overkill, SB, COL, SB+COL, ROW, SB+ROW, COL+ROW, SB+COL+ROW) has been gathered.</a:t>
            </a:r>
          </a:p>
          <a:p>
            <a:r>
              <a:rPr lang="en-MY" dirty="0">
                <a:solidFill>
                  <a:schemeClr val="bg1"/>
                </a:solidFill>
              </a:rPr>
              <a:t>A Hybrid Classification Model is built with a capability to select the best solution presented by three techniques, namely Decision Tree, Multi-layer Perceptron and SVM. </a:t>
            </a:r>
          </a:p>
          <a:p>
            <a:r>
              <a:rPr lang="en-MY" dirty="0">
                <a:solidFill>
                  <a:schemeClr val="bg1"/>
                </a:solidFill>
              </a:rPr>
              <a:t>The Competitive Agent in the model compares the accuracy, feature-to-class correlation and assigns penalty for severe mis-classification listed below:</a:t>
            </a:r>
          </a:p>
          <a:p>
            <a:pPr lvl="1"/>
            <a:r>
              <a:rPr lang="en-MY" dirty="0">
                <a:solidFill>
                  <a:schemeClr val="bg1"/>
                </a:solidFill>
              </a:rPr>
              <a:t>mis-classification as Overkill</a:t>
            </a:r>
          </a:p>
          <a:p>
            <a:pPr lvl="1"/>
            <a:r>
              <a:rPr lang="en-MY" dirty="0">
                <a:solidFill>
                  <a:schemeClr val="bg1"/>
                </a:solidFill>
              </a:rPr>
              <a:t>mis-classification into totally unrelated classes such as ROW as COL.</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838200" y="2381249"/>
            <a:ext cx="10515600" cy="3795713"/>
          </a:xfrm>
        </p:spPr>
        <p:txBody>
          <a:bodyPr/>
          <a:lstStyle/>
          <a:p>
            <a:r>
              <a:rPr lang="en-MY" dirty="0">
                <a:solidFill>
                  <a:schemeClr val="bg1"/>
                </a:solidFill>
              </a:rPr>
              <a:t>The Hybrid Classification Model employs three techniques, namely the  Decision Tree, MLP, and SVM.</a:t>
            </a:r>
          </a:p>
          <a:p>
            <a:r>
              <a:rPr lang="en-MY" dirty="0">
                <a:solidFill>
                  <a:schemeClr val="bg1"/>
                </a:solidFill>
              </a:rPr>
              <a:t>The solutions from all techniques go through the Competitive Agent so that the optimal solution is selected.</a:t>
            </a:r>
          </a:p>
        </p:txBody>
      </p: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r>
              <a:rPr lang="en-MY" dirty="0">
                <a:solidFill>
                  <a:schemeClr val="bg1"/>
                </a:solidFill>
              </a:rPr>
              <a:t>Expected class</a:t>
            </a:r>
          </a:p>
          <a:p>
            <a:pPr marL="0" indent="0">
              <a:buNone/>
            </a:pPr>
            <a:endParaRPr lang="en-MY" dirty="0">
              <a:solidFill>
                <a:schemeClr val="bg1"/>
              </a:solidFill>
            </a:endParaRPr>
          </a:p>
        </p:txBody>
      </p:sp>
      <p:sp>
        <p:nvSpPr>
          <p:cNvPr id="4" name="Rectangle 3">
            <a:extLst>
              <a:ext uri="{FF2B5EF4-FFF2-40B4-BE49-F238E27FC236}">
                <a16:creationId xmlns:a16="http://schemas.microsoft.com/office/drawing/2014/main" id="{94F1D296-0963-41AE-AA76-260930BB2F4F}"/>
              </a:ext>
            </a:extLst>
          </p:cNvPr>
          <p:cNvSpPr/>
          <p:nvPr/>
        </p:nvSpPr>
        <p:spPr>
          <a:xfrm>
            <a:off x="1552575" y="2828836"/>
            <a:ext cx="9810749" cy="1938992"/>
          </a:xfrm>
          <a:prstGeom prst="rect">
            <a:avLst/>
          </a:prstGeom>
        </p:spPr>
        <p:txBody>
          <a:bodyPr wrap="square">
            <a:spAutoFit/>
          </a:bodyPr>
          <a:lstStyle/>
          <a:p>
            <a:r>
              <a:rPr lang="en-MY" sz="2400" dirty="0">
                <a:solidFill>
                  <a:schemeClr val="bg1"/>
                </a:solidFill>
              </a:rPr>
              <a:t>#Forming 8 class from 3 columns, coded as 0 to 7</a:t>
            </a:r>
          </a:p>
          <a:p>
            <a:endParaRPr lang="en-MY" sz="2400" dirty="0">
              <a:solidFill>
                <a:schemeClr val="bg1"/>
              </a:solidFill>
            </a:endParaRPr>
          </a:p>
          <a:p>
            <a:r>
              <a:rPr lang="en-MY" sz="2400" dirty="0">
                <a:solidFill>
                  <a:schemeClr val="bg1"/>
                </a:solidFill>
              </a:rPr>
              <a:t>#['Overkill','SB','COL','SB+COL','ROW','ROW+SB','ROW+COL','SB+ROW+COL’]</a:t>
            </a:r>
          </a:p>
          <a:p>
            <a:endParaRPr lang="en-MY" sz="2400" dirty="0">
              <a:solidFill>
                <a:schemeClr val="bg1"/>
              </a:solidFill>
            </a:endParaRPr>
          </a:p>
          <a:p>
            <a:r>
              <a:rPr lang="en-MY" sz="2400" dirty="0">
                <a:solidFill>
                  <a:schemeClr val="bg1"/>
                </a:solidFill>
              </a:rPr>
              <a:t>y = test_data.SB+2*test_data.COL+4*</a:t>
            </a:r>
            <a:r>
              <a:rPr lang="en-MY" sz="2400" dirty="0" err="1">
                <a:solidFill>
                  <a:schemeClr val="bg1"/>
                </a:solidFill>
              </a:rPr>
              <a:t>test_data.ROW</a:t>
            </a:r>
            <a:endParaRPr lang="en-MY" sz="2400"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943101"/>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914399" y="2652401"/>
            <a:ext cx="5372099" cy="954107"/>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MLP, we have two parameters to tune – Learning Rate and Momentum.</a:t>
            </a:r>
          </a:p>
          <a:p>
            <a:pPr marL="0" lvl="0" indent="0">
              <a:lnSpc>
                <a:spcPct val="100000"/>
              </a:lnSpc>
              <a:buNone/>
            </a:pPr>
            <a:r>
              <a:rPr lang="en-US" altLang="en-US" sz="1400" dirty="0">
                <a:solidFill>
                  <a:schemeClr val="bg1"/>
                </a:solidFill>
              </a:rPr>
              <a:t>For optimum results, the initial Learning Rate was set to 0.001 and the Momentum to 0.995.</a:t>
            </a:r>
            <a:endParaRPr kumimoji="0" lang="en-US" altLang="en-US" sz="1400" b="0" i="0" u="none" strike="noStrike" cap="none" normalizeH="0" baseline="0" dirty="0">
              <a:ln>
                <a:noFill/>
              </a:ln>
              <a:solidFill>
                <a:schemeClr val="bg1"/>
              </a:solidFill>
              <a:effectLst/>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2652401"/>
            <a:ext cx="5286375" cy="28623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scaler = </a:t>
            </a:r>
            <a:r>
              <a:rPr lang="en-SG" sz="1200" dirty="0" err="1">
                <a:solidFill>
                  <a:schemeClr val="bg1"/>
                </a:solidFill>
                <a:latin typeface="Helvetica" panose="020B0604020202020204" pitchFamily="34" charset="0"/>
              </a:rPr>
              <a:t>StandardScaler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scaler.fit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X_test1=</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X_test2=</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X_test1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sklearn.neural_network</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mlp</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hidden_layer_sizes</a:t>
            </a:r>
            <a:r>
              <a:rPr lang="en-SG" sz="1200" dirty="0">
                <a:solidFill>
                  <a:schemeClr val="bg1"/>
                </a:solidFill>
                <a:latin typeface="Helvetica" panose="020B0604020202020204" pitchFamily="34" charset="0"/>
              </a:rPr>
              <a:t>=(10,), </a:t>
            </a:r>
            <a:r>
              <a:rPr lang="en-SG" sz="1200" dirty="0" err="1">
                <a:solidFill>
                  <a:schemeClr val="bg1"/>
                </a:solidFill>
                <a:latin typeface="Helvetica" panose="020B0604020202020204" pitchFamily="34" charset="0"/>
              </a:rPr>
              <a:t>learning_rate</a:t>
            </a:r>
            <a:r>
              <a:rPr lang="en-SG" sz="1200" dirty="0">
                <a:solidFill>
                  <a:schemeClr val="bg1"/>
                </a:solidFill>
                <a:latin typeface="Helvetica" panose="020B0604020202020204" pitchFamily="34" charset="0"/>
              </a:rPr>
              <a:t>='constant', </a:t>
            </a:r>
            <a:r>
              <a:rPr lang="en-SG" sz="1200" dirty="0" err="1">
                <a:solidFill>
                  <a:schemeClr val="bg1"/>
                </a:solidFill>
                <a:latin typeface="Helvetica" panose="020B0604020202020204" pitchFamily="34" charset="0"/>
              </a:rPr>
              <a:t>learning_rate_init</a:t>
            </a:r>
            <a:r>
              <a:rPr lang="en-SG" sz="1200" dirty="0">
                <a:solidFill>
                  <a:schemeClr val="bg1"/>
                </a:solidFill>
                <a:latin typeface="Helvetica" panose="020B0604020202020204" pitchFamily="34" charset="0"/>
              </a:rPr>
              <a:t>=0.001, </a:t>
            </a:r>
            <a:r>
              <a:rPr lang="en-SG" sz="1200" dirty="0" err="1">
                <a:solidFill>
                  <a:schemeClr val="bg1"/>
                </a:solidFill>
                <a:latin typeface="Helvetica" panose="020B0604020202020204" pitchFamily="34" charset="0"/>
              </a:rPr>
              <a:t>max_iter</a:t>
            </a:r>
            <a:r>
              <a:rPr lang="en-SG" sz="1200" dirty="0">
                <a:solidFill>
                  <a:schemeClr val="bg1"/>
                </a:solidFill>
                <a:latin typeface="Helvetica" panose="020B0604020202020204" pitchFamily="34" charset="0"/>
              </a:rPr>
              <a:t>=1000, momentum=0.995, verbose=2)</a:t>
            </a:r>
          </a:p>
          <a:p>
            <a:pPr eaLnBrk="0" fontAlgn="base" hangingPunct="0">
              <a:spcBef>
                <a:spcPct val="0"/>
              </a:spcBef>
              <a:spcAft>
                <a:spcPct val="0"/>
              </a:spcAft>
            </a:pPr>
            <a:r>
              <a:rPr lang="en-SG" sz="1200" dirty="0" err="1">
                <a:solidFill>
                  <a:schemeClr val="bg1"/>
                </a:solidFill>
                <a:latin typeface="Helvetica" panose="020B0604020202020204" pitchFamily="34" charset="0"/>
              </a:rPr>
              <a:t>mlp.fit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predictions = </a:t>
            </a:r>
            <a:r>
              <a:rPr lang="en-SG" sz="1200" dirty="0" err="1">
                <a:solidFill>
                  <a:schemeClr val="bg1"/>
                </a:solidFill>
                <a:latin typeface="Helvetica" panose="020B0604020202020204" pitchFamily="34" charset="0"/>
              </a:rPr>
              <a:t>mlp.predict</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print("Accuracy", </a:t>
            </a:r>
            <a:r>
              <a:rPr lang="en-SG" sz="1200" dirty="0" err="1">
                <a:solidFill>
                  <a:schemeClr val="bg1"/>
                </a:solidFill>
                <a:latin typeface="Helvetica" panose="020B0604020202020204" pitchFamily="34" charset="0"/>
              </a:rPr>
              <a:t>metrics.accuracy_score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 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mlp.coefs</a:t>
            </a:r>
            <a:r>
              <a:rPr lang="en-SG" sz="1200" dirty="0">
                <a:solidFill>
                  <a:schemeClr val="bg1"/>
                </a:solidFill>
                <a:latin typeface="Helvetica" panose="020B0604020202020204" pitchFamily="34" charset="0"/>
              </a:rPr>
              <a:t>_[0][1])</a:t>
            </a:r>
          </a:p>
        </p:txBody>
      </p:sp>
      <p:sp>
        <p:nvSpPr>
          <p:cNvPr id="8" name="Rectangle 7">
            <a:extLst>
              <a:ext uri="{FF2B5EF4-FFF2-40B4-BE49-F238E27FC236}">
                <a16:creationId xmlns:a16="http://schemas.microsoft.com/office/drawing/2014/main" id="{464A2494-A07A-4CB6-B5FE-2789EA541964}"/>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B8F9F418-251E-4B47-BD8D-5CC731ED4D5C}"/>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3225485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2647</TotalTime>
  <Words>1646</Words>
  <Application>Microsoft Office PowerPoint</Application>
  <PresentationFormat>Widescreen</PresentationFormat>
  <Paragraphs>154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vt:lpstr>
      <vt:lpstr>Decision Tree</vt:lpstr>
      <vt:lpstr>MLP</vt:lpstr>
      <vt:lpstr>SVM</vt:lpstr>
      <vt:lpstr>Competitive agent</vt:lpstr>
      <vt:lpstr>Feature Correlation</vt:lpstr>
      <vt:lpstr>Feature Correlation</vt:lpstr>
      <vt:lpstr>Feature Correlation</vt:lpstr>
      <vt:lpstr>Feature Correlation</vt:lpstr>
      <vt:lpstr>Feature Correlation</vt:lpstr>
      <vt:lpstr>Accuracy</vt:lpstr>
      <vt:lpstr>Mis-classification penalty</vt:lpstr>
      <vt:lpstr>Best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Francis Han</cp:lastModifiedBy>
  <cp:revision>52</cp:revision>
  <dcterms:created xsi:type="dcterms:W3CDTF">2019-07-27T09:14:44Z</dcterms:created>
  <dcterms:modified xsi:type="dcterms:W3CDTF">2019-08-12T07:49:04Z</dcterms:modified>
</cp:coreProperties>
</file>